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22"/>
  </p:notesMasterIdLst>
  <p:sldIdLst>
    <p:sldId id="260" r:id="rId2"/>
    <p:sldId id="389" r:id="rId3"/>
    <p:sldId id="407" r:id="rId4"/>
    <p:sldId id="408" r:id="rId5"/>
    <p:sldId id="409" r:id="rId6"/>
    <p:sldId id="423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4" r:id="rId20"/>
    <p:sldId id="422" r:id="rId2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10" autoAdjust="0"/>
    <p:restoredTop sz="94840" autoAdjust="0"/>
  </p:normalViewPr>
  <p:slideViewPr>
    <p:cSldViewPr snapToGrid="0">
      <p:cViewPr varScale="1">
        <p:scale>
          <a:sx n="105" d="100"/>
          <a:sy n="105" d="100"/>
        </p:scale>
        <p:origin x="139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F03F6-D2C1-4BE5-B0C9-2163950978EE}" type="datetimeFigureOut">
              <a:rPr lang="pt-PT" smtClean="0"/>
              <a:t>09/11/2024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EB008-FD95-407E-8DA2-ABCA6F1451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378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467544" y="6237312"/>
            <a:ext cx="2133600" cy="365125"/>
          </a:xfrm>
        </p:spPr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3131840" y="6237312"/>
            <a:ext cx="2895600" cy="365125"/>
          </a:xfrm>
        </p:spPr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6553200" y="6237312"/>
            <a:ext cx="2133600" cy="365125"/>
          </a:xfrm>
        </p:spPr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5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365125"/>
          </a:xfrm>
        </p:spPr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3124200" y="6304235"/>
            <a:ext cx="2895600" cy="365125"/>
          </a:xfrm>
        </p:spPr>
        <p:txBody>
          <a:bodyPr/>
          <a:lstStyle/>
          <a:p>
            <a:endParaRPr lang="pt-P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6"/>
          <p:cNvCxnSpPr/>
          <p:nvPr userDrawn="1"/>
        </p:nvCxnSpPr>
        <p:spPr>
          <a:xfrm>
            <a:off x="3268663" y="382588"/>
            <a:ext cx="58753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08075"/>
            <a:ext cx="7772400" cy="10247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hangingPunct="1"/>
            <a:r>
              <a:rPr lang="en-US" altLang="pt-PT" dirty="0" err="1"/>
              <a:t>Título</a:t>
            </a:r>
            <a:endParaRPr lang="en-US" altLang="pt-P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4D8B0-6A14-4056-B827-3550BF3C94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4206"/>
            <a:ext cx="34099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7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457200" y="6304235"/>
            <a:ext cx="2133600" cy="365125"/>
          </a:xfrm>
        </p:spPr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365125"/>
          </a:xfrm>
        </p:spPr>
        <p:txBody>
          <a:bodyPr/>
          <a:lstStyle/>
          <a:p>
            <a:endParaRPr lang="pt-P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6"/>
          <p:cNvCxnSpPr/>
          <p:nvPr userDrawn="1"/>
        </p:nvCxnSpPr>
        <p:spPr>
          <a:xfrm>
            <a:off x="3268663" y="382588"/>
            <a:ext cx="58753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71C21ECC-8D4E-469D-AE09-B05D01D8C9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4206"/>
            <a:ext cx="34099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3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2132856"/>
            <a:ext cx="4038600" cy="399330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2132856"/>
            <a:ext cx="4038600" cy="399330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85800" y="1180083"/>
            <a:ext cx="7772400" cy="102478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pt-PT" dirty="0" err="1">
                <a:solidFill>
                  <a:prstClr val="black"/>
                </a:solidFill>
              </a:rPr>
              <a:t>Título</a:t>
            </a:r>
            <a:endParaRPr lang="en-US" altLang="pt-PT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268663" y="382588"/>
            <a:ext cx="58753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7E7B7AA2-AD8F-4140-9119-9398D562CD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4206"/>
            <a:ext cx="34099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26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4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9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32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13C42-16D8-4732-85AD-E6D9E413A4E3}" type="datetimeFigureOut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09/11/2024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10B47-3F0E-42BC-B3A2-3C96627401C6}" type="slidenum">
              <a:rPr lang="pt-PT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P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7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284" y="974373"/>
            <a:ext cx="8785432" cy="631248"/>
          </a:xfrm>
        </p:spPr>
        <p:txBody>
          <a:bodyPr/>
          <a:lstStyle/>
          <a:p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serviço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militar no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Exército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até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século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XX</a:t>
            </a:r>
            <a:endParaRPr lang="pt-PT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ângulo 6">
            <a:extLst>
              <a:ext uri="{FF2B5EF4-FFF2-40B4-BE49-F238E27FC236}">
                <a16:creationId xmlns:a16="http://schemas.microsoft.com/office/drawing/2014/main" id="{7AB53357-1548-4B56-A1A6-AD9EF3D75FA6}"/>
              </a:ext>
            </a:extLst>
          </p:cNvPr>
          <p:cNvSpPr/>
          <p:nvPr/>
        </p:nvSpPr>
        <p:spPr>
          <a:xfrm>
            <a:off x="6940597" y="5953141"/>
            <a:ext cx="2024119" cy="483813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pt-PT" sz="1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Carlos Filipe Afonso</a:t>
            </a:r>
          </a:p>
          <a:p>
            <a:pPr algn="ctr">
              <a:spcBef>
                <a:spcPct val="0"/>
              </a:spcBef>
            </a:pPr>
            <a:endParaRPr lang="pt-PT" sz="12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pt-PT" sz="105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cfafonso75@gmail.com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5BDDAC8-2F20-4343-951F-4B4F6A67F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57" y="5849483"/>
            <a:ext cx="691379" cy="732862"/>
          </a:xfrm>
          <a:prstGeom prst="rect">
            <a:avLst/>
          </a:prstGeom>
        </p:spPr>
      </p:pic>
      <p:pic>
        <p:nvPicPr>
          <p:cNvPr id="2056" name="Picture 8" descr="Exército">
            <a:extLst>
              <a:ext uri="{FF2B5EF4-FFF2-40B4-BE49-F238E27FC236}">
                <a16:creationId xmlns:a16="http://schemas.microsoft.com/office/drawing/2014/main" id="{778B4E33-121E-40A2-A1B3-F5DD3EE9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7" y="5962431"/>
            <a:ext cx="751045" cy="51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874202-9B58-00E7-80A3-1F204EA58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36" y="5888224"/>
            <a:ext cx="568322" cy="6553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6DFF97-D3CF-B442-8A09-42FCEE79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409" y="1605621"/>
            <a:ext cx="6935182" cy="39145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7D7A63-42A4-5F69-331B-7B72C7970B22}"/>
              </a:ext>
            </a:extLst>
          </p:cNvPr>
          <p:cNvSpPr txBox="1"/>
          <p:nvPr/>
        </p:nvSpPr>
        <p:spPr>
          <a:xfrm rot="16200000">
            <a:off x="6811006" y="4728645"/>
            <a:ext cx="2697539" cy="276999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PT" sz="1000" b="0" dirty="0">
                <a:latin typeface="Arial" panose="020B0604020202020204" pitchFamily="34" charset="0"/>
                <a:cs typeface="Arial" panose="020B0604020202020204" pitchFamily="34" charset="0"/>
              </a:rPr>
              <a:t>https://www.cmjornal.pt/</a:t>
            </a:r>
          </a:p>
        </p:txBody>
      </p:sp>
    </p:spTree>
    <p:extLst>
      <p:ext uri="{BB962C8B-B14F-4D97-AF65-F5344CB8AC3E}">
        <p14:creationId xmlns:p14="http://schemas.microsoft.com/office/powerpoint/2010/main" val="359186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1FC329-1FFC-BF17-67AE-B72A995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33" y="1258985"/>
            <a:ext cx="7423734" cy="43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41FA242-532B-6160-4A70-CF094CCC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944" y="1837830"/>
            <a:ext cx="2745281" cy="3690818"/>
          </a:xfrm>
          <a:prstGeom prst="rect">
            <a:avLst/>
          </a:prstGeom>
        </p:spPr>
      </p:pic>
      <p:sp>
        <p:nvSpPr>
          <p:cNvPr id="3" name="Rectângulo arredondado 2">
            <a:extLst>
              <a:ext uri="{FF2B5EF4-FFF2-40B4-BE49-F238E27FC236}">
                <a16:creationId xmlns:a16="http://schemas.microsoft.com/office/drawing/2014/main" id="{12F8D3B3-A235-4344-E7AB-472C0D5B0B4E}"/>
              </a:ext>
            </a:extLst>
          </p:cNvPr>
          <p:cNvSpPr/>
          <p:nvPr/>
        </p:nvSpPr>
        <p:spPr>
          <a:xfrm>
            <a:off x="4861537" y="1085848"/>
            <a:ext cx="333094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Postal ilustrado, soldados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suíços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1850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ângulo arredondado 2">
            <a:extLst>
              <a:ext uri="{FF2B5EF4-FFF2-40B4-BE49-F238E27FC236}">
                <a16:creationId xmlns:a16="http://schemas.microsoft.com/office/drawing/2014/main" id="{DB458A34-277F-B3F0-BA9A-5C203D8D87D9}"/>
              </a:ext>
            </a:extLst>
          </p:cNvPr>
          <p:cNvSpPr/>
          <p:nvPr/>
        </p:nvSpPr>
        <p:spPr>
          <a:xfrm>
            <a:off x="856275" y="1085848"/>
            <a:ext cx="333094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Extrato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pintura, soldados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prussianos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Batalha</a:t>
            </a:r>
            <a:r>
              <a:rPr kumimoji="0" lang="es-ES" sz="1400" b="1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s-ES" sz="1400" b="1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Koniggratz</a:t>
            </a:r>
            <a:r>
              <a:rPr kumimoji="0" lang="es-ES" sz="1400" b="1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1866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BD1CCC-09DB-5C9E-3A61-782AB4CE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" y="2110519"/>
            <a:ext cx="4057650" cy="34181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714F322-9ED9-B94E-4EA3-69B898A26BA4}"/>
              </a:ext>
            </a:extLst>
          </p:cNvPr>
          <p:cNvSpPr txBox="1"/>
          <p:nvPr/>
        </p:nvSpPr>
        <p:spPr>
          <a:xfrm>
            <a:off x="2743200" y="5491860"/>
            <a:ext cx="2228850" cy="246221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dirty="0"/>
              <a:t>www.czechcenter.org</a:t>
            </a:r>
          </a:p>
        </p:txBody>
      </p:sp>
    </p:spTree>
    <p:extLst>
      <p:ext uri="{BB962C8B-B14F-4D97-AF65-F5344CB8AC3E}">
        <p14:creationId xmlns:p14="http://schemas.microsoft.com/office/powerpoint/2010/main" val="362157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arredondado 2">
            <a:extLst>
              <a:ext uri="{FF2B5EF4-FFF2-40B4-BE49-F238E27FC236}">
                <a16:creationId xmlns:a16="http://schemas.microsoft.com/office/drawing/2014/main" id="{6079113F-A7E5-06E6-13E7-4B516EAB650C}"/>
              </a:ext>
            </a:extLst>
          </p:cNvPr>
          <p:cNvSpPr/>
          <p:nvPr/>
        </p:nvSpPr>
        <p:spPr>
          <a:xfrm>
            <a:off x="3132750" y="828673"/>
            <a:ext cx="333094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Trincheira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Flandres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francesa, 1917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945EE1-0AD5-D264-A668-68F5A3B5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60" y="1461669"/>
            <a:ext cx="5783565" cy="46589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D971BA-85FF-72B3-8953-F696E3DCB16C}"/>
              </a:ext>
            </a:extLst>
          </p:cNvPr>
          <p:cNvSpPr txBox="1"/>
          <p:nvPr/>
        </p:nvSpPr>
        <p:spPr>
          <a:xfrm>
            <a:off x="5687568" y="6118787"/>
            <a:ext cx="21856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</a:rPr>
              <a:t>PT AHM-FE-110-A11-PQ-35_m0002</a:t>
            </a:r>
          </a:p>
        </p:txBody>
      </p:sp>
    </p:spTree>
    <p:extLst>
      <p:ext uri="{BB962C8B-B14F-4D97-AF65-F5344CB8AC3E}">
        <p14:creationId xmlns:p14="http://schemas.microsoft.com/office/powerpoint/2010/main" val="213764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ângulo arredondado 2">
            <a:extLst>
              <a:ext uri="{FF2B5EF4-FFF2-40B4-BE49-F238E27FC236}">
                <a16:creationId xmlns:a16="http://schemas.microsoft.com/office/drawing/2014/main" id="{6E80327B-B464-CB6D-216C-BF78EB729A06}"/>
              </a:ext>
            </a:extLst>
          </p:cNvPr>
          <p:cNvSpPr/>
          <p:nvPr/>
        </p:nvSpPr>
        <p:spPr>
          <a:xfrm>
            <a:off x="706732" y="738186"/>
            <a:ext cx="3848102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Cartaz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 “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Forças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Armadas”, 1935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84B824-95A6-B1D2-70B6-B174A120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32" y="1362075"/>
            <a:ext cx="3865268" cy="50554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D7BAD9-256A-0D0F-F42C-5D46C161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02" y="1362074"/>
            <a:ext cx="2498911" cy="5055421"/>
          </a:xfrm>
          <a:prstGeom prst="rect">
            <a:avLst/>
          </a:prstGeom>
        </p:spPr>
      </p:pic>
      <p:sp>
        <p:nvSpPr>
          <p:cNvPr id="10" name="Rectângulo arredondado 2">
            <a:extLst>
              <a:ext uri="{FF2B5EF4-FFF2-40B4-BE49-F238E27FC236}">
                <a16:creationId xmlns:a16="http://schemas.microsoft.com/office/drawing/2014/main" id="{400ECBBB-A3DF-5627-E520-4EA1FAFE732F}"/>
              </a:ext>
            </a:extLst>
          </p:cNvPr>
          <p:cNvSpPr/>
          <p:nvPr/>
        </p:nvSpPr>
        <p:spPr>
          <a:xfrm>
            <a:off x="5347291" y="738186"/>
            <a:ext cx="3310934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Desfile militar, c. 1940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5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D6AE34D-5D4B-E9B8-E83D-67CC6738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89" y="1352550"/>
            <a:ext cx="7105138" cy="5049406"/>
          </a:xfrm>
          <a:prstGeom prst="rect">
            <a:avLst/>
          </a:prstGeom>
        </p:spPr>
      </p:pic>
      <p:sp>
        <p:nvSpPr>
          <p:cNvPr id="3" name="Rectângulo arredondado 2">
            <a:extLst>
              <a:ext uri="{FF2B5EF4-FFF2-40B4-BE49-F238E27FC236}">
                <a16:creationId xmlns:a16="http://schemas.microsoft.com/office/drawing/2014/main" id="{4CF1E748-69D6-AC25-631F-4CD5B84FF8CB}"/>
              </a:ext>
            </a:extLst>
          </p:cNvPr>
          <p:cNvSpPr/>
          <p:nvPr/>
        </p:nvSpPr>
        <p:spPr>
          <a:xfrm>
            <a:off x="1032466" y="681036"/>
            <a:ext cx="7292384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Destacamento da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Divisão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Nun’Álvares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Exercício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NATO de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Postos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Comando </a:t>
            </a:r>
            <a:r>
              <a:rPr lang="es-ES" sz="14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r>
              <a:rPr lang="es-ES" sz="14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Alemanha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17-25Set 1959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C58F25-8FEB-17EE-B5FE-4BA8DB91682E}"/>
              </a:ext>
            </a:extLst>
          </p:cNvPr>
          <p:cNvSpPr txBox="1"/>
          <p:nvPr/>
        </p:nvSpPr>
        <p:spPr>
          <a:xfrm>
            <a:off x="6629400" y="6361020"/>
            <a:ext cx="2228850" cy="246221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dirty="0"/>
              <a:t>Arquivo CAVE</a:t>
            </a:r>
          </a:p>
        </p:txBody>
      </p:sp>
    </p:spTree>
    <p:extLst>
      <p:ext uri="{BB962C8B-B14F-4D97-AF65-F5344CB8AC3E}">
        <p14:creationId xmlns:p14="http://schemas.microsoft.com/office/powerpoint/2010/main" val="15229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2">
            <a:extLst>
              <a:ext uri="{FF2B5EF4-FFF2-40B4-BE49-F238E27FC236}">
                <a16:creationId xmlns:a16="http://schemas.microsoft.com/office/drawing/2014/main" id="{D9EDC476-F71E-9E67-3020-909DFB21DD49}"/>
              </a:ext>
            </a:extLst>
          </p:cNvPr>
          <p:cNvSpPr/>
          <p:nvPr/>
        </p:nvSpPr>
        <p:spPr>
          <a:xfrm>
            <a:off x="2754607" y="681036"/>
            <a:ext cx="3848102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África, década de 1960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4B557E-2914-1660-AACF-75AF48D5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1403492"/>
            <a:ext cx="7305676" cy="47734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BADF1D-B6A1-9536-46EC-F3F52FBE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1327292"/>
            <a:ext cx="7477125" cy="519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7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arredondado 2">
            <a:extLst>
              <a:ext uri="{FF2B5EF4-FFF2-40B4-BE49-F238E27FC236}">
                <a16:creationId xmlns:a16="http://schemas.microsoft.com/office/drawing/2014/main" id="{3859234C-FAFF-4B7C-D228-862973B0807C}"/>
              </a:ext>
            </a:extLst>
          </p:cNvPr>
          <p:cNvSpPr/>
          <p:nvPr/>
        </p:nvSpPr>
        <p:spPr>
          <a:xfrm>
            <a:off x="2754607" y="719136"/>
            <a:ext cx="3848102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Exercício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Eficácia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2004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05548D-5D95-03D8-F88A-CA1C011B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624780"/>
            <a:ext cx="630555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5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2">
            <a:extLst>
              <a:ext uri="{FF2B5EF4-FFF2-40B4-BE49-F238E27FC236}">
                <a16:creationId xmlns:a16="http://schemas.microsoft.com/office/drawing/2014/main" id="{61AA1D19-75F8-4BE2-7231-33B1F4E5C3ED}"/>
              </a:ext>
            </a:extLst>
          </p:cNvPr>
          <p:cNvSpPr/>
          <p:nvPr/>
        </p:nvSpPr>
        <p:spPr>
          <a:xfrm>
            <a:off x="2754607" y="719136"/>
            <a:ext cx="3848102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Resposta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Crises,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Afeganistão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A7B32C-2DF4-7774-39C1-657E7402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786895"/>
            <a:ext cx="7905750" cy="41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9FA8C2-F495-DA69-ABAF-BECD45C7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295400"/>
            <a:ext cx="7286625" cy="4857750"/>
          </a:xfrm>
          <a:prstGeom prst="rect">
            <a:avLst/>
          </a:prstGeom>
        </p:spPr>
      </p:pic>
      <p:sp>
        <p:nvSpPr>
          <p:cNvPr id="3" name="Rectângulo arredondado 2">
            <a:extLst>
              <a:ext uri="{FF2B5EF4-FFF2-40B4-BE49-F238E27FC236}">
                <a16:creationId xmlns:a16="http://schemas.microsoft.com/office/drawing/2014/main" id="{E77C2C09-4BCE-EB13-5A4C-B4E484F29819}"/>
              </a:ext>
            </a:extLst>
          </p:cNvPr>
          <p:cNvSpPr/>
          <p:nvPr/>
        </p:nvSpPr>
        <p:spPr>
          <a:xfrm>
            <a:off x="2754607" y="719136"/>
            <a:ext cx="3848102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Vigilância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sz="1400" b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incêndios</a:t>
            </a:r>
            <a:r>
              <a:rPr lang="es-ES" sz="1400" b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kumimoji="0" lang="pt-PT" sz="1600" b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0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3688C-C473-4393-1766-64BFC7EA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BCC13B-758E-42DC-154E-4C8C0A073A69}"/>
              </a:ext>
            </a:extLst>
          </p:cNvPr>
          <p:cNvSpPr txBox="1"/>
          <p:nvPr/>
        </p:nvSpPr>
        <p:spPr>
          <a:xfrm>
            <a:off x="676656" y="1915432"/>
            <a:ext cx="7958297" cy="426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PT" sz="2000" dirty="0">
                <a:solidFill>
                  <a:schemeClr val="bg1"/>
                </a:solidFill>
              </a:rPr>
              <a:t>2ª reflexão - 3 ideias selecionadas: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PT" sz="2000" dirty="0">
                <a:solidFill>
                  <a:schemeClr val="bg1"/>
                </a:solidFill>
              </a:rPr>
              <a:t>Incorporação de “ingredientes” anteriores ao Exército Contemporâneo</a:t>
            </a:r>
          </a:p>
          <a:p>
            <a:pPr>
              <a:lnSpc>
                <a:spcPct val="200000"/>
              </a:lnSpc>
            </a:pPr>
            <a:r>
              <a:rPr lang="pt-PT" sz="2000" i="1" dirty="0">
                <a:solidFill>
                  <a:schemeClr val="bg1"/>
                </a:solidFill>
              </a:rPr>
              <a:t>	</a:t>
            </a:r>
            <a:r>
              <a:rPr lang="pt-PT" i="1" dirty="0">
                <a:solidFill>
                  <a:schemeClr val="bg1"/>
                </a:solidFill>
              </a:rPr>
              <a:t>A Geografia como condicionante central: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i="1" dirty="0">
                <a:solidFill>
                  <a:schemeClr val="bg1"/>
                </a:solidFill>
              </a:rPr>
              <a:t>impulso miliciano.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PT" sz="2000" dirty="0">
                <a:solidFill>
                  <a:schemeClr val="bg1"/>
                </a:solidFill>
              </a:rPr>
              <a:t>Portugal é absolutamente distinto no contexto ibérico e europeu.</a:t>
            </a:r>
          </a:p>
          <a:p>
            <a:pPr>
              <a:lnSpc>
                <a:spcPct val="200000"/>
              </a:lnSpc>
            </a:pPr>
            <a:r>
              <a:rPr lang="pt-PT" sz="2000" i="1" dirty="0">
                <a:solidFill>
                  <a:schemeClr val="bg1"/>
                </a:solidFill>
              </a:rPr>
              <a:t>	</a:t>
            </a:r>
            <a:r>
              <a:rPr lang="pt-PT" i="1" dirty="0">
                <a:solidFill>
                  <a:schemeClr val="bg1"/>
                </a:solidFill>
              </a:rPr>
              <a:t>Há tarefas militares em que os portugueses são excelentes.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PT" sz="2000" dirty="0">
                <a:solidFill>
                  <a:schemeClr val="bg1"/>
                </a:solidFill>
              </a:rPr>
              <a:t>Os portugueses têm traços culturais únicos.</a:t>
            </a:r>
          </a:p>
          <a:p>
            <a:pPr>
              <a:lnSpc>
                <a:spcPct val="200000"/>
              </a:lnSpc>
            </a:pPr>
            <a:r>
              <a:rPr lang="pt-PT" i="1" dirty="0">
                <a:solidFill>
                  <a:schemeClr val="bg1"/>
                </a:solidFill>
              </a:rPr>
              <a:t>	Mitigar fragilidades e favorecer potencialidades.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D95DB6-9478-BB46-B737-3EC446876D33}"/>
              </a:ext>
            </a:extLst>
          </p:cNvPr>
          <p:cNvSpPr txBox="1"/>
          <p:nvPr/>
        </p:nvSpPr>
        <p:spPr>
          <a:xfrm>
            <a:off x="676656" y="592574"/>
            <a:ext cx="65471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bg1"/>
                </a:solidFill>
              </a:rPr>
              <a:t>1ª reflexão - ideia que deve presidir às restantes:</a:t>
            </a:r>
          </a:p>
          <a:p>
            <a:endParaRPr lang="pt-PT" sz="2000" dirty="0">
              <a:solidFill>
                <a:schemeClr val="bg1"/>
              </a:solidFill>
            </a:endParaRPr>
          </a:p>
          <a:p>
            <a:r>
              <a:rPr lang="pt-PT" i="1" dirty="0">
                <a:solidFill>
                  <a:schemeClr val="bg1"/>
                </a:solidFill>
              </a:rPr>
              <a:t>	“</a:t>
            </a:r>
            <a:r>
              <a:rPr lang="pt-PT" sz="2000" i="1" dirty="0">
                <a:solidFill>
                  <a:schemeClr val="bg1"/>
                </a:solidFill>
              </a:rPr>
              <a:t>História identitária” ≠ “História analítica”</a:t>
            </a:r>
            <a:endParaRPr lang="pt-P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2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olagem, captura de ecrã, arte&#10;&#10;Descrição gerada automaticamente">
            <a:extLst>
              <a:ext uri="{FF2B5EF4-FFF2-40B4-BE49-F238E27FC236}">
                <a16:creationId xmlns:a16="http://schemas.microsoft.com/office/drawing/2014/main" id="{C24E7385-6780-E735-4E95-CD2CF3C314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09" y="704088"/>
            <a:ext cx="3764582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8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14A-FB47-A764-2443-3319C704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25E77-BC18-2E33-F728-CC36A1402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84" y="974373"/>
            <a:ext cx="8785432" cy="631248"/>
          </a:xfrm>
        </p:spPr>
        <p:txBody>
          <a:bodyPr/>
          <a:lstStyle/>
          <a:p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serviço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militar no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Exército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até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século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XX</a:t>
            </a:r>
            <a:endParaRPr lang="pt-PT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ângulo 6">
            <a:extLst>
              <a:ext uri="{FF2B5EF4-FFF2-40B4-BE49-F238E27FC236}">
                <a16:creationId xmlns:a16="http://schemas.microsoft.com/office/drawing/2014/main" id="{828C13CA-DC2E-BD5B-5A8C-61A2C87D7C21}"/>
              </a:ext>
            </a:extLst>
          </p:cNvPr>
          <p:cNvSpPr/>
          <p:nvPr/>
        </p:nvSpPr>
        <p:spPr>
          <a:xfrm>
            <a:off x="6940597" y="5953141"/>
            <a:ext cx="2024119" cy="483813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pt-PT" sz="1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Carlos Filipe Afonso</a:t>
            </a:r>
          </a:p>
          <a:p>
            <a:pPr algn="ctr">
              <a:spcBef>
                <a:spcPct val="0"/>
              </a:spcBef>
            </a:pPr>
            <a:endParaRPr lang="pt-PT" sz="12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pt-PT" sz="105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cfafonso75@gmail.com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113A471B-1EAA-F1CE-66D7-8EFC42F4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57" y="5849483"/>
            <a:ext cx="691379" cy="732862"/>
          </a:xfrm>
          <a:prstGeom prst="rect">
            <a:avLst/>
          </a:prstGeom>
        </p:spPr>
      </p:pic>
      <p:pic>
        <p:nvPicPr>
          <p:cNvPr id="2056" name="Picture 8" descr="Exército">
            <a:extLst>
              <a:ext uri="{FF2B5EF4-FFF2-40B4-BE49-F238E27FC236}">
                <a16:creationId xmlns:a16="http://schemas.microsoft.com/office/drawing/2014/main" id="{1D153354-DC06-4AF1-1A6C-CBDFBAEA9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7" y="5962431"/>
            <a:ext cx="751045" cy="51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BCF59C4-E8BD-97D5-6E0C-861E9B34A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36" y="5888224"/>
            <a:ext cx="568322" cy="6553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E53E3A-B3D9-782D-3727-6A4798CF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409" y="1605621"/>
            <a:ext cx="6935182" cy="39145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6DA190A-7546-03A1-51A2-AD047DBFA8E5}"/>
              </a:ext>
            </a:extLst>
          </p:cNvPr>
          <p:cNvSpPr txBox="1"/>
          <p:nvPr/>
        </p:nvSpPr>
        <p:spPr>
          <a:xfrm rot="16200000">
            <a:off x="6811006" y="4728645"/>
            <a:ext cx="2697539" cy="276999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PT" sz="1000" b="0" dirty="0">
                <a:latin typeface="Arial" panose="020B0604020202020204" pitchFamily="34" charset="0"/>
                <a:cs typeface="Arial" panose="020B0604020202020204" pitchFamily="34" charset="0"/>
              </a:rPr>
              <a:t>https://www.cmjornal.pt/</a:t>
            </a:r>
          </a:p>
        </p:txBody>
      </p:sp>
    </p:spTree>
    <p:extLst>
      <p:ext uri="{BB962C8B-B14F-4D97-AF65-F5344CB8AC3E}">
        <p14:creationId xmlns:p14="http://schemas.microsoft.com/office/powerpoint/2010/main" val="381083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D1DCDD8-1DC3-8D8A-0CEE-C5B067F4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19" y="370178"/>
            <a:ext cx="5031762" cy="611764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02A476F-1E34-FE2A-216B-E9C595C0D721}"/>
              </a:ext>
            </a:extLst>
          </p:cNvPr>
          <p:cNvSpPr txBox="1"/>
          <p:nvPr/>
        </p:nvSpPr>
        <p:spPr>
          <a:xfrm>
            <a:off x="6914701" y="6581001"/>
            <a:ext cx="2697539" cy="276999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PT" sz="1000" b="0" dirty="0">
                <a:latin typeface="Arial" panose="020B0604020202020204" pitchFamily="34" charset="0"/>
                <a:cs typeface="Arial" panose="020B0604020202020204" pitchFamily="34" charset="0"/>
              </a:rPr>
              <a:t>Créditos: </a:t>
            </a:r>
            <a:r>
              <a:rPr lang="pt-PT" sz="1000" b="0" dirty="0" err="1">
                <a:latin typeface="Arial" panose="020B0604020202020204" pitchFamily="34" charset="0"/>
                <a:cs typeface="Arial" panose="020B0604020202020204" pitchFamily="34" charset="0"/>
              </a:rPr>
              <a:t>Osprey</a:t>
            </a:r>
            <a:r>
              <a:rPr lang="pt-PT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000" b="0" dirty="0" err="1">
                <a:latin typeface="Arial" panose="020B0604020202020204" pitchFamily="34" charset="0"/>
                <a:cs typeface="Arial" panose="020B0604020202020204" pitchFamily="34" charset="0"/>
              </a:rPr>
              <a:t>Publishing</a:t>
            </a:r>
            <a:endParaRPr lang="pt-PT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1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97B3BC-AB20-4863-0CDA-2BFBEB74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18000" contras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140" y="4077595"/>
            <a:ext cx="1487132" cy="1991140"/>
          </a:xfrm>
          <a:prstGeom prst="rect">
            <a:avLst/>
          </a:prstGeom>
        </p:spPr>
      </p:pic>
      <p:pic>
        <p:nvPicPr>
          <p:cNvPr id="21" name="Imagem 20" descr="Uma imagem com texto, livro, artigos de papelaria, papel&#10;&#10;Descrição gerada automaticamente">
            <a:extLst>
              <a:ext uri="{FF2B5EF4-FFF2-40B4-BE49-F238E27FC236}">
                <a16:creationId xmlns:a16="http://schemas.microsoft.com/office/drawing/2014/main" id="{E7C34EB8-2DDC-14A4-D0DE-6FA9BBEDB7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12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52" y="4077595"/>
            <a:ext cx="1372653" cy="189605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A8C57B7-3ACD-A3FC-DF03-9721F21AC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045" y="3887422"/>
            <a:ext cx="1289752" cy="2069120"/>
          </a:xfrm>
          <a:prstGeom prst="rect">
            <a:avLst/>
          </a:prstGeom>
        </p:spPr>
      </p:pic>
      <p:sp>
        <p:nvSpPr>
          <p:cNvPr id="28" name="Retângulo arredondado 2">
            <a:extLst>
              <a:ext uri="{FF2B5EF4-FFF2-40B4-BE49-F238E27FC236}">
                <a16:creationId xmlns:a16="http://schemas.microsoft.com/office/drawing/2014/main" id="{EA2231A8-4CAE-3EAA-EB4D-B95625F97AE5}"/>
              </a:ext>
            </a:extLst>
          </p:cNvPr>
          <p:cNvSpPr/>
          <p:nvPr/>
        </p:nvSpPr>
        <p:spPr>
          <a:xfrm>
            <a:off x="693745" y="6129582"/>
            <a:ext cx="1031725" cy="2893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1933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tângulo arredondado 2">
            <a:extLst>
              <a:ext uri="{FF2B5EF4-FFF2-40B4-BE49-F238E27FC236}">
                <a16:creationId xmlns:a16="http://schemas.microsoft.com/office/drawing/2014/main" id="{B0165CBD-E573-531F-AA6F-906F9BCDD76E}"/>
              </a:ext>
            </a:extLst>
          </p:cNvPr>
          <p:cNvSpPr/>
          <p:nvPr/>
        </p:nvSpPr>
        <p:spPr>
          <a:xfrm>
            <a:off x="4164324" y="6166620"/>
            <a:ext cx="824047" cy="24831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1980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tângulo arredondado 2">
            <a:extLst>
              <a:ext uri="{FF2B5EF4-FFF2-40B4-BE49-F238E27FC236}">
                <a16:creationId xmlns:a16="http://schemas.microsoft.com/office/drawing/2014/main" id="{1ABB7160-A593-4FE0-2C79-92C0E6ED0920}"/>
              </a:ext>
            </a:extLst>
          </p:cNvPr>
          <p:cNvSpPr/>
          <p:nvPr/>
        </p:nvSpPr>
        <p:spPr>
          <a:xfrm>
            <a:off x="2435653" y="6129582"/>
            <a:ext cx="1031725" cy="2893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1967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A5BA7B5-1772-54CF-854E-3A8FC16BD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516" y="3982509"/>
            <a:ext cx="1491824" cy="2037016"/>
          </a:xfrm>
          <a:prstGeom prst="rect">
            <a:avLst/>
          </a:prstGeom>
        </p:spPr>
      </p:pic>
      <p:sp>
        <p:nvSpPr>
          <p:cNvPr id="32" name="Retângulo arredondado 2">
            <a:extLst>
              <a:ext uri="{FF2B5EF4-FFF2-40B4-BE49-F238E27FC236}">
                <a16:creationId xmlns:a16="http://schemas.microsoft.com/office/drawing/2014/main" id="{6D1D4A5A-6A0C-2B86-91B3-CAF960F151C7}"/>
              </a:ext>
            </a:extLst>
          </p:cNvPr>
          <p:cNvSpPr/>
          <p:nvPr/>
        </p:nvSpPr>
        <p:spPr>
          <a:xfrm>
            <a:off x="5919469" y="6157310"/>
            <a:ext cx="942822" cy="2576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2005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3903BE-8BB8-DE0E-509F-785D07C7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2" y="3966457"/>
            <a:ext cx="1370038" cy="206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arredondado 2">
            <a:extLst>
              <a:ext uri="{FF2B5EF4-FFF2-40B4-BE49-F238E27FC236}">
                <a16:creationId xmlns:a16="http://schemas.microsoft.com/office/drawing/2014/main" id="{2E5790CC-4CE8-C4C3-050C-30A8023CE4C6}"/>
              </a:ext>
            </a:extLst>
          </p:cNvPr>
          <p:cNvSpPr/>
          <p:nvPr/>
        </p:nvSpPr>
        <p:spPr>
          <a:xfrm>
            <a:off x="7764104" y="6166620"/>
            <a:ext cx="824047" cy="24831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2012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4254352B-C9B8-AFC4-AD4D-E44F0EDF3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695" y="495850"/>
            <a:ext cx="1297087" cy="1908920"/>
          </a:xfrm>
          <a:prstGeom prst="rect">
            <a:avLst/>
          </a:prstGeom>
        </p:spPr>
      </p:pic>
      <p:sp>
        <p:nvSpPr>
          <p:cNvPr id="38" name="Retângulo arredondado 2">
            <a:extLst>
              <a:ext uri="{FF2B5EF4-FFF2-40B4-BE49-F238E27FC236}">
                <a16:creationId xmlns:a16="http://schemas.microsoft.com/office/drawing/2014/main" id="{08A485C2-1702-3C9E-102A-087CC4048E5E}"/>
              </a:ext>
            </a:extLst>
          </p:cNvPr>
          <p:cNvSpPr/>
          <p:nvPr/>
        </p:nvSpPr>
        <p:spPr>
          <a:xfrm>
            <a:off x="4023375" y="2639412"/>
            <a:ext cx="1031725" cy="2893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1957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tângulo arredondado 2">
            <a:extLst>
              <a:ext uri="{FF2B5EF4-FFF2-40B4-BE49-F238E27FC236}">
                <a16:creationId xmlns:a16="http://schemas.microsoft.com/office/drawing/2014/main" id="{6635CCDE-9DCC-1266-CE58-7CA5FAF39DC4}"/>
              </a:ext>
            </a:extLst>
          </p:cNvPr>
          <p:cNvSpPr/>
          <p:nvPr/>
        </p:nvSpPr>
        <p:spPr>
          <a:xfrm>
            <a:off x="7640472" y="2639412"/>
            <a:ext cx="1031725" cy="2893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1961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tângulo arredondado 2">
            <a:extLst>
              <a:ext uri="{FF2B5EF4-FFF2-40B4-BE49-F238E27FC236}">
                <a16:creationId xmlns:a16="http://schemas.microsoft.com/office/drawing/2014/main" id="{09BB3DB0-DEBA-D44C-1782-AA058422ECA5}"/>
              </a:ext>
            </a:extLst>
          </p:cNvPr>
          <p:cNvSpPr/>
          <p:nvPr/>
        </p:nvSpPr>
        <p:spPr>
          <a:xfrm>
            <a:off x="5830566" y="2639412"/>
            <a:ext cx="1031725" cy="28931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i="1" kern="0" dirty="0">
                <a:solidFill>
                  <a:prstClr val="black"/>
                </a:solidFill>
                <a:latin typeface="Calibri" panose="020F0502020204030204"/>
              </a:rPr>
              <a:t>1988</a:t>
            </a:r>
            <a:endParaRPr kumimoji="0" lang="pt-PT" sz="140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9F35A4E0-D26E-A1FE-21EF-A39FB5909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5319" y="499307"/>
            <a:ext cx="1341618" cy="2028718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E4EA525C-9444-0D2E-795B-6B0A15DB10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8726" y="499307"/>
            <a:ext cx="1315406" cy="1908920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4FB5F868-12E9-745A-AE91-9E952C11D8F6}"/>
              </a:ext>
            </a:extLst>
          </p:cNvPr>
          <p:cNvSpPr/>
          <p:nvPr/>
        </p:nvSpPr>
        <p:spPr>
          <a:xfrm>
            <a:off x="2340818" y="495850"/>
            <a:ext cx="1297087" cy="19089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B6297D7-570A-D6CF-AC5B-A4E9BE5DE260}"/>
              </a:ext>
            </a:extLst>
          </p:cNvPr>
          <p:cNvSpPr/>
          <p:nvPr/>
        </p:nvSpPr>
        <p:spPr>
          <a:xfrm>
            <a:off x="659901" y="495850"/>
            <a:ext cx="1297087" cy="19089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Chaveta à direita 47">
            <a:extLst>
              <a:ext uri="{FF2B5EF4-FFF2-40B4-BE49-F238E27FC236}">
                <a16:creationId xmlns:a16="http://schemas.microsoft.com/office/drawing/2014/main" id="{9C8E1BAA-7C77-8DD2-E444-C18CA86099F4}"/>
              </a:ext>
            </a:extLst>
          </p:cNvPr>
          <p:cNvSpPr/>
          <p:nvPr/>
        </p:nvSpPr>
        <p:spPr>
          <a:xfrm rot="5400000">
            <a:off x="6134476" y="549095"/>
            <a:ext cx="467204" cy="5134023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haveta à direita 48">
            <a:extLst>
              <a:ext uri="{FF2B5EF4-FFF2-40B4-BE49-F238E27FC236}">
                <a16:creationId xmlns:a16="http://schemas.microsoft.com/office/drawing/2014/main" id="{72DA18CD-FF55-964F-45B5-239AABF6A217}"/>
              </a:ext>
            </a:extLst>
          </p:cNvPr>
          <p:cNvSpPr/>
          <p:nvPr/>
        </p:nvSpPr>
        <p:spPr>
          <a:xfrm rot="16200000">
            <a:off x="6141853" y="1220734"/>
            <a:ext cx="467204" cy="5134023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DAC698C-90AA-B731-8E61-DF550B6DF4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160" y="3730731"/>
            <a:ext cx="666953" cy="471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B38AFA7-D771-04EB-5F38-C6CDAFBD8B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071" y="278150"/>
            <a:ext cx="640766" cy="435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86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FDC4B3-B75F-E918-8AAF-716C9D1C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70" y="1613313"/>
            <a:ext cx="2473687" cy="36313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5D23FD-DD9D-5BFC-E9AE-7A69ED59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74" y="1613313"/>
            <a:ext cx="2271457" cy="3619268"/>
          </a:xfrm>
          <a:prstGeom prst="rect">
            <a:avLst/>
          </a:prstGeom>
        </p:spPr>
      </p:pic>
      <p:sp>
        <p:nvSpPr>
          <p:cNvPr id="4" name="Rectângulo arredondado 2">
            <a:extLst>
              <a:ext uri="{FF2B5EF4-FFF2-40B4-BE49-F238E27FC236}">
                <a16:creationId xmlns:a16="http://schemas.microsoft.com/office/drawing/2014/main" id="{3C9E28BD-24D2-F0FF-5D57-10B5ECF110AE}"/>
              </a:ext>
            </a:extLst>
          </p:cNvPr>
          <p:cNvSpPr/>
          <p:nvPr/>
        </p:nvSpPr>
        <p:spPr>
          <a:xfrm>
            <a:off x="1136285" y="349498"/>
            <a:ext cx="719528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ES" sz="20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História</a:t>
            </a:r>
            <a:r>
              <a:rPr lang="es-ES" sz="20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identitária</a:t>
            </a:r>
            <a:r>
              <a:rPr lang="es-ES" sz="20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vs “</a:t>
            </a:r>
            <a:r>
              <a:rPr lang="es-ES" sz="20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História</a:t>
            </a:r>
            <a:r>
              <a:rPr lang="es-ES" sz="20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analítica”</a:t>
            </a:r>
            <a:endParaRPr kumimoji="0" lang="pt-PT" sz="2400" b="1" i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71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1B6521A-EE8F-2443-AD96-6F6652373FAF}"/>
              </a:ext>
            </a:extLst>
          </p:cNvPr>
          <p:cNvSpPr txBox="1"/>
          <p:nvPr/>
        </p:nvSpPr>
        <p:spPr>
          <a:xfrm>
            <a:off x="604055" y="2377440"/>
            <a:ext cx="7935890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PT" sz="2000" dirty="0">
                <a:solidFill>
                  <a:schemeClr val="bg1"/>
                </a:solidFill>
              </a:rPr>
              <a:t>Incorporação de “ingredientes” anteriores ao Exército Contemporâneo.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PT" sz="2000" dirty="0">
                <a:solidFill>
                  <a:schemeClr val="bg1"/>
                </a:solidFill>
              </a:rPr>
              <a:t>Portugal é absolutamente distinto no contexto ibérico e europeu.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pt-PT" sz="2000" dirty="0">
                <a:solidFill>
                  <a:schemeClr val="bg1"/>
                </a:solidFill>
              </a:rPr>
              <a:t>Os portugueses têm traços culturais únicos.</a:t>
            </a:r>
          </a:p>
        </p:txBody>
      </p:sp>
    </p:spTree>
    <p:extLst>
      <p:ext uri="{BB962C8B-B14F-4D97-AF65-F5344CB8AC3E}">
        <p14:creationId xmlns:p14="http://schemas.microsoft.com/office/powerpoint/2010/main" val="389344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CAD2B-81C3-BCAB-B162-79B877D3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0" y="977997"/>
            <a:ext cx="7083104" cy="54645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5D62AB-CE1B-D8B2-793A-EE73B469B109}"/>
              </a:ext>
            </a:extLst>
          </p:cNvPr>
          <p:cNvSpPr txBox="1"/>
          <p:nvPr/>
        </p:nvSpPr>
        <p:spPr>
          <a:xfrm>
            <a:off x="6914701" y="6581001"/>
            <a:ext cx="2697539" cy="276999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PT" sz="1000" b="0" dirty="0">
                <a:latin typeface="Arial" panose="020B0604020202020204" pitchFamily="34" charset="0"/>
                <a:cs typeface="Arial" panose="020B0604020202020204" pitchFamily="34" charset="0"/>
              </a:rPr>
              <a:t>www.historycollection.com</a:t>
            </a:r>
          </a:p>
        </p:txBody>
      </p:sp>
      <p:sp>
        <p:nvSpPr>
          <p:cNvPr id="7" name="Rectângulo arredondado 2">
            <a:extLst>
              <a:ext uri="{FF2B5EF4-FFF2-40B4-BE49-F238E27FC236}">
                <a16:creationId xmlns:a16="http://schemas.microsoft.com/office/drawing/2014/main" id="{A7E59C35-442E-F4EC-0A85-A37EEDD5FBF1}"/>
              </a:ext>
            </a:extLst>
          </p:cNvPr>
          <p:cNvSpPr/>
          <p:nvPr/>
        </p:nvSpPr>
        <p:spPr>
          <a:xfrm>
            <a:off x="974360" y="335442"/>
            <a:ext cx="719528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Batalha</a:t>
            </a:r>
            <a:r>
              <a:rPr lang="es-ES" sz="20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Guerra dos Sete Anos, 1756-1763</a:t>
            </a:r>
            <a:endParaRPr kumimoji="0" lang="pt-PT" sz="2400" b="1" i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1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54BBB0-5379-9754-8C26-31C67ECA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1" y="2140258"/>
            <a:ext cx="4082854" cy="288607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298F90-8ED3-1A2B-ABA4-53032970F600}"/>
              </a:ext>
            </a:extLst>
          </p:cNvPr>
          <p:cNvSpPr txBox="1"/>
          <p:nvPr/>
        </p:nvSpPr>
        <p:spPr>
          <a:xfrm>
            <a:off x="697820" y="5093009"/>
            <a:ext cx="3390900" cy="393392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dirty="0" err="1"/>
              <a:t>Latin</a:t>
            </a:r>
            <a:r>
              <a:rPr lang="pt-PT" dirty="0"/>
              <a:t> 6 (3) </a:t>
            </a:r>
            <a:r>
              <a:rPr lang="pt-PT" dirty="0" err="1"/>
              <a:t>Biblia</a:t>
            </a:r>
            <a:r>
              <a:rPr lang="pt-PT" dirty="0"/>
              <a:t> </a:t>
            </a:r>
            <a:r>
              <a:rPr lang="pt-PT" dirty="0" err="1"/>
              <a:t>Sancti</a:t>
            </a:r>
            <a:r>
              <a:rPr lang="pt-PT" dirty="0"/>
              <a:t> Petri </a:t>
            </a:r>
            <a:r>
              <a:rPr lang="pt-PT" dirty="0" err="1"/>
              <a:t>Rodensis</a:t>
            </a:r>
            <a:r>
              <a:rPr lang="pt-PT" dirty="0"/>
              <a:t> (Roda </a:t>
            </a:r>
            <a:r>
              <a:rPr lang="pt-PT" dirty="0" err="1"/>
              <a:t>Bible</a:t>
            </a:r>
            <a:r>
              <a:rPr lang="pt-PT" dirty="0"/>
              <a:t>)</a:t>
            </a:r>
          </a:p>
          <a:p>
            <a:r>
              <a:rPr lang="pt-PT" dirty="0"/>
              <a:t>http://gallica.bnf.fr/ark:/12148/btv1b90658394/f41.item</a:t>
            </a:r>
          </a:p>
        </p:txBody>
      </p:sp>
      <p:sp>
        <p:nvSpPr>
          <p:cNvPr id="6" name="Rectângulo arredondado 2">
            <a:extLst>
              <a:ext uri="{FF2B5EF4-FFF2-40B4-BE49-F238E27FC236}">
                <a16:creationId xmlns:a16="http://schemas.microsoft.com/office/drawing/2014/main" id="{F207B1EB-2EAE-80EF-6B9B-B5B8AD1C98B9}"/>
              </a:ext>
            </a:extLst>
          </p:cNvPr>
          <p:cNvSpPr/>
          <p:nvPr/>
        </p:nvSpPr>
        <p:spPr>
          <a:xfrm>
            <a:off x="799338" y="1371599"/>
            <a:ext cx="333094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Cavalaria-vilã</a:t>
            </a:r>
            <a:r>
              <a:rPr lang="es-ES" sz="14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1150</a:t>
            </a:r>
            <a:endParaRPr kumimoji="0" lang="pt-PT" sz="1600" b="1" i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ângulo arredondado 2">
            <a:extLst>
              <a:ext uri="{FF2B5EF4-FFF2-40B4-BE49-F238E27FC236}">
                <a16:creationId xmlns:a16="http://schemas.microsoft.com/office/drawing/2014/main" id="{F87151E9-9BE1-3C73-3C1A-A2C198A442B9}"/>
              </a:ext>
            </a:extLst>
          </p:cNvPr>
          <p:cNvSpPr/>
          <p:nvPr/>
        </p:nvSpPr>
        <p:spPr>
          <a:xfrm>
            <a:off x="5208704" y="1362073"/>
            <a:ext cx="3330940" cy="5040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Soldados </a:t>
            </a:r>
            <a:r>
              <a:rPr lang="es-ES" sz="14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s-ES" sz="14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conquista de </a:t>
            </a:r>
            <a:r>
              <a:rPr lang="es-ES" sz="1400" b="1" i="1" kern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Arzila</a:t>
            </a:r>
            <a:r>
              <a:rPr lang="es-ES" sz="1400" b="1" i="1" kern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1471</a:t>
            </a:r>
            <a:endParaRPr kumimoji="0" lang="pt-PT" sz="1600" b="1" i="1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C1F0BF-FB58-6B80-2B40-63F7CFC4E402}"/>
              </a:ext>
            </a:extLst>
          </p:cNvPr>
          <p:cNvSpPr txBox="1"/>
          <p:nvPr/>
        </p:nvSpPr>
        <p:spPr>
          <a:xfrm>
            <a:off x="5690198" y="5093009"/>
            <a:ext cx="2367952" cy="246221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algn="ctr">
              <a:spcBef>
                <a:spcPct val="0"/>
              </a:spcBef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dirty="0"/>
              <a:t>Detalhe de tapeçaria de Pastrana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ECBA0E3-D30F-BD41-1A45-9E8B9069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81" y="2225954"/>
            <a:ext cx="2152186" cy="28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5CF56D5-02AA-57F3-DCE4-7D26F494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2" y="1705569"/>
            <a:ext cx="1967703" cy="30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333A24F-5C77-96DC-315A-F099501B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46" y="1705569"/>
            <a:ext cx="2478814" cy="304240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B2724-5F68-091A-1BBD-9D6C5928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231" y="1705568"/>
            <a:ext cx="2358294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isel 6">
            <a:extLst>
              <a:ext uri="{FF2B5EF4-FFF2-40B4-BE49-F238E27FC236}">
                <a16:creationId xmlns:a16="http://schemas.microsoft.com/office/drawing/2014/main" id="{CC094D2F-1DC7-59B5-D11C-A79A870186F0}"/>
              </a:ext>
            </a:extLst>
          </p:cNvPr>
          <p:cNvSpPr/>
          <p:nvPr/>
        </p:nvSpPr>
        <p:spPr>
          <a:xfrm>
            <a:off x="777610" y="866775"/>
            <a:ext cx="2096826" cy="754480"/>
          </a:xfrm>
          <a:prstGeom prst="bevel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Frederico Armando de </a:t>
            </a:r>
            <a:r>
              <a:rPr lang="pt-PT" sz="1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Schömberg</a:t>
            </a:r>
            <a:endParaRPr lang="pt-PT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1615-1690</a:t>
            </a:r>
          </a:p>
        </p:txBody>
      </p:sp>
      <p:sp>
        <p:nvSpPr>
          <p:cNvPr id="5" name="Bisel 6">
            <a:extLst>
              <a:ext uri="{FF2B5EF4-FFF2-40B4-BE49-F238E27FC236}">
                <a16:creationId xmlns:a16="http://schemas.microsoft.com/office/drawing/2014/main" id="{0B92FA74-A605-8640-2A37-600BDE326611}"/>
              </a:ext>
            </a:extLst>
          </p:cNvPr>
          <p:cNvSpPr/>
          <p:nvPr/>
        </p:nvSpPr>
        <p:spPr>
          <a:xfrm>
            <a:off x="6163965" y="866775"/>
            <a:ext cx="2096826" cy="754480"/>
          </a:xfrm>
          <a:prstGeom prst="bevel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William </a:t>
            </a:r>
            <a:r>
              <a:rPr lang="pt-PT" sz="1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Carr</a:t>
            </a:r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Beresford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1768-1854</a:t>
            </a:r>
          </a:p>
        </p:txBody>
      </p:sp>
      <p:sp>
        <p:nvSpPr>
          <p:cNvPr id="6" name="Bisel 6">
            <a:extLst>
              <a:ext uri="{FF2B5EF4-FFF2-40B4-BE49-F238E27FC236}">
                <a16:creationId xmlns:a16="http://schemas.microsoft.com/office/drawing/2014/main" id="{DDDF6548-0829-A069-9F41-0A9422EDB8BE}"/>
              </a:ext>
            </a:extLst>
          </p:cNvPr>
          <p:cNvSpPr/>
          <p:nvPr/>
        </p:nvSpPr>
        <p:spPr>
          <a:xfrm>
            <a:off x="3470787" y="866775"/>
            <a:ext cx="2096826" cy="754480"/>
          </a:xfrm>
          <a:prstGeom prst="bevel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Guilherme de </a:t>
            </a:r>
            <a:r>
              <a:rPr lang="pt-PT" sz="1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Schaumburg</a:t>
            </a:r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pt-PT" sz="1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Lippe</a:t>
            </a:r>
            <a:endParaRPr lang="pt-PT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1724-1777</a:t>
            </a:r>
          </a:p>
        </p:txBody>
      </p:sp>
      <p:sp>
        <p:nvSpPr>
          <p:cNvPr id="7" name="Retângulo arredondado 2">
            <a:extLst>
              <a:ext uri="{FF2B5EF4-FFF2-40B4-BE49-F238E27FC236}">
                <a16:creationId xmlns:a16="http://schemas.microsoft.com/office/drawing/2014/main" id="{3CD0A6E6-ACCC-5158-54A4-AF4396FBE550}"/>
              </a:ext>
            </a:extLst>
          </p:cNvPr>
          <p:cNvSpPr/>
          <p:nvPr/>
        </p:nvSpPr>
        <p:spPr>
          <a:xfrm>
            <a:off x="842172" y="4863118"/>
            <a:ext cx="1967703" cy="43278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0" dirty="0">
                <a:solidFill>
                  <a:prstClr val="black"/>
                </a:solidFill>
                <a:latin typeface="Calibri" panose="020F0502020204030204"/>
              </a:rPr>
              <a:t>Exército Português,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0" dirty="0">
                <a:solidFill>
                  <a:prstClr val="black"/>
                </a:solidFill>
                <a:latin typeface="Calibri" panose="020F0502020204030204"/>
              </a:rPr>
              <a:t>1660-1668</a:t>
            </a:r>
            <a:endParaRPr kumimoji="0" lang="pt-PT" sz="14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tângulo arredondado 2">
            <a:extLst>
              <a:ext uri="{FF2B5EF4-FFF2-40B4-BE49-F238E27FC236}">
                <a16:creationId xmlns:a16="http://schemas.microsoft.com/office/drawing/2014/main" id="{7DA0A287-FE40-04B7-7FB8-1B41DF2566DE}"/>
              </a:ext>
            </a:extLst>
          </p:cNvPr>
          <p:cNvSpPr/>
          <p:nvPr/>
        </p:nvSpPr>
        <p:spPr>
          <a:xfrm>
            <a:off x="3437701" y="4863118"/>
            <a:ext cx="1967703" cy="43278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0" dirty="0">
                <a:solidFill>
                  <a:prstClr val="black"/>
                </a:solidFill>
                <a:latin typeface="Calibri" panose="020F0502020204030204"/>
              </a:rPr>
              <a:t>Exército Português,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0" dirty="0">
                <a:solidFill>
                  <a:prstClr val="black"/>
                </a:solidFill>
                <a:latin typeface="Calibri" panose="020F0502020204030204"/>
              </a:rPr>
              <a:t>1762-1768</a:t>
            </a:r>
            <a:endParaRPr kumimoji="0" lang="pt-PT" sz="14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tângulo arredondado 2">
            <a:extLst>
              <a:ext uri="{FF2B5EF4-FFF2-40B4-BE49-F238E27FC236}">
                <a16:creationId xmlns:a16="http://schemas.microsoft.com/office/drawing/2014/main" id="{49021D9F-9698-A979-051A-F366C2DB1E8F}"/>
              </a:ext>
            </a:extLst>
          </p:cNvPr>
          <p:cNvSpPr/>
          <p:nvPr/>
        </p:nvSpPr>
        <p:spPr>
          <a:xfrm>
            <a:off x="6259717" y="4863118"/>
            <a:ext cx="1967703" cy="43278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0" dirty="0">
                <a:solidFill>
                  <a:prstClr val="black"/>
                </a:solidFill>
                <a:latin typeface="Calibri" panose="020F0502020204030204"/>
              </a:rPr>
              <a:t>Exército Português,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0" dirty="0">
                <a:solidFill>
                  <a:prstClr val="black"/>
                </a:solidFill>
                <a:latin typeface="Calibri" panose="020F0502020204030204"/>
              </a:rPr>
              <a:t>1809-1820</a:t>
            </a:r>
            <a:endParaRPr kumimoji="0" lang="pt-PT" sz="14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862565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6464</TotalTime>
  <Words>353</Words>
  <Application>Microsoft Office PowerPoint</Application>
  <PresentationFormat>Apresentação no Ecrã 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1_Tema do Office</vt:lpstr>
      <vt:lpstr>O serviço militar no Exército até ao século XX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serviço militar no Exército até ao século XX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Maj Afonso.cfnld</dc:creator>
  <cp:lastModifiedBy>Carlos Afonso</cp:lastModifiedBy>
  <cp:revision>315</cp:revision>
  <dcterms:created xsi:type="dcterms:W3CDTF">2016-04-12T12:15:48Z</dcterms:created>
  <dcterms:modified xsi:type="dcterms:W3CDTF">2024-11-09T19:18:34Z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89df41a-d6c7-4a90-90e1-d10a28f2d8e2_Enabled">
    <vt:lpwstr>true</vt:lpwstr>
  </property>
  <property fmtid="{D5CDD505-2E9C-101B-9397-08002B2CF9AE}" pid="3" name="MSIP_Label_689df41a-d6c7-4a90-90e1-d10a28f2d8e2_SetDate">
    <vt:lpwstr>2023-10-12T07:24:20Z</vt:lpwstr>
  </property>
  <property fmtid="{D5CDD505-2E9C-101B-9397-08002B2CF9AE}" pid="4" name="MSIP_Label_689df41a-d6c7-4a90-90e1-d10a28f2d8e2_Method">
    <vt:lpwstr>Privileged</vt:lpwstr>
  </property>
  <property fmtid="{D5CDD505-2E9C-101B-9397-08002B2CF9AE}" pid="5" name="MSIP_Label_689df41a-d6c7-4a90-90e1-d10a28f2d8e2_Name">
    <vt:lpwstr>NÃO CLASSIFICADO - Externo</vt:lpwstr>
  </property>
  <property fmtid="{D5CDD505-2E9C-101B-9397-08002B2CF9AE}" pid="6" name="MSIP_Label_689df41a-d6c7-4a90-90e1-d10a28f2d8e2_SiteId">
    <vt:lpwstr>36107034-b233-43c7-8b07-402f3dfc8660</vt:lpwstr>
  </property>
  <property fmtid="{D5CDD505-2E9C-101B-9397-08002B2CF9AE}" pid="7" name="MSIP_Label_689df41a-d6c7-4a90-90e1-d10a28f2d8e2_ActionId">
    <vt:lpwstr>0e92fd62-22e7-43fd-834e-cc5a842b34d3</vt:lpwstr>
  </property>
  <property fmtid="{D5CDD505-2E9C-101B-9397-08002B2CF9AE}" pid="8" name="MSIP_Label_689df41a-d6c7-4a90-90e1-d10a28f2d8e2_ContentBits">
    <vt:lpwstr>0</vt:lpwstr>
  </property>
</Properties>
</file>